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315" r:id="rId3"/>
    <p:sldId id="317" r:id="rId4"/>
    <p:sldId id="314" r:id="rId5"/>
    <p:sldId id="318" r:id="rId6"/>
    <p:sldId id="326" r:id="rId7"/>
    <p:sldId id="313" r:id="rId8"/>
    <p:sldId id="311" r:id="rId9"/>
    <p:sldId id="319" r:id="rId10"/>
    <p:sldId id="320" r:id="rId11"/>
    <p:sldId id="328" r:id="rId12"/>
    <p:sldId id="324" r:id="rId13"/>
    <p:sldId id="327" r:id="rId14"/>
    <p:sldId id="321" r:id="rId15"/>
    <p:sldId id="322" r:id="rId16"/>
    <p:sldId id="323" r:id="rId17"/>
    <p:sldId id="325" r:id="rId18"/>
    <p:sldId id="260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Epilogue Medium" panose="020B0604020202020204" charset="0"/>
      <p:regular r:id="rId22"/>
      <p:bold r:id="rId23"/>
      <p:italic r:id="rId24"/>
      <p:boldItalic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  <p:embeddedFont>
      <p:font typeface="Work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0187E-A52F-4DC1-995B-E1059445DCA7}" v="1" dt="2022-11-17T05:10:48.682"/>
    <p1510:client id="{8A4A8D60-1E3C-B241-BF4A-CED04E9ACC8B}" v="2979" dt="2022-11-17T05:57:40.269"/>
    <p1510:client id="{BE00C786-E69A-450C-9B94-AAE7917ADBEA}" v="665" dt="2022-11-17T05:48:03.268"/>
    <p1510:client id="{E82FF1DA-560B-4E20-BB5A-D92B59747D9A}" v="515" dt="2022-11-17T05:53:03.969"/>
  </p1510:revLst>
</p1510:revInfo>
</file>

<file path=ppt/tableStyles.xml><?xml version="1.0" encoding="utf-8"?>
<a:tblStyleLst xmlns:a="http://schemas.openxmlformats.org/drawingml/2006/main" def="{9037CAA8-6810-4C93-9C79-C17195157CE9}">
  <a:tblStyle styleId="{9037CAA8-6810-4C93-9C79-C17195157C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om-Bhattacherjee/lorem_ipsum_mini_project_2/blob/main/code/descriptive_mini_project%20(2).ipynb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upom-Bhattacherjee/lorem_ipsum_mini_project_2/blob/main/code/data_processing_pca_smote.ipynb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om-Bhattacherjee/lorem_ipsum_mini_project_2/blob/main/code/mini_project%20(2)%20smote%20copy.ipynb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From our </a:t>
            </a:r>
            <a:r>
              <a:rPr lang="en-US" b="0" i="0" u="none" strike="noStrike">
                <a:effectLst/>
                <a:latin typeface="-apple-system"/>
                <a:hlinkClick r:id="rId3"/>
              </a:rPr>
              <a:t>descriptive study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we found a high correlation between 4 columns based on the Heat Map Method. These columns are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cons.price.idx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, euribor3m,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nr.employed,emp.var.rate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Therefore we applied </a:t>
            </a:r>
            <a:r>
              <a:rPr lang="en-US" b="0" i="0" u="none" strike="noStrike">
                <a:effectLst/>
                <a:latin typeface="-apple-system"/>
                <a:hlinkClick r:id="rId4"/>
              </a:rPr>
              <a:t>PCA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on the numerical columns with 99% covariance to remove the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multicolinearity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between them.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425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The dataset is also unbalanced regarding the target variable (36,548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y_no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vs 4640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y_yes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So we oversampled the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trainingdata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using smote module from python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imblearn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 library.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In oversampling, for every observation in the majority class, we randomly select an observation from the minority class with replacement.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The end result is the same number of observations from the minority and majority classes. The notebook for PCA and SMOTE analysis can be found </a:t>
            </a:r>
            <a:r>
              <a:rPr lang="en-US" b="0" i="0" u="none" strike="noStrike">
                <a:solidFill>
                  <a:srgbClr val="C9D1D9"/>
                </a:solidFill>
                <a:effectLst/>
                <a:latin typeface="-apple-system"/>
                <a:hlinkClick r:id="rId3"/>
              </a:rPr>
              <a:t>here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The following figure shows the distribution of target variable in the training set before and after oversampling.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4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17fc32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17fc32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58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33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039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17fc32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17fc32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579f4ab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579f4ab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28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17fc32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17fc32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02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579f4abf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579f4abf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75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17fc32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17fc32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1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/>
              <a:t>age , duration, campaign, </a:t>
            </a:r>
            <a:r>
              <a:rPr lang="en-US" sz="1100" err="1"/>
              <a:t>pdays</a:t>
            </a:r>
            <a:r>
              <a:rPr lang="en-US" sz="1100"/>
              <a:t>, previous, </a:t>
            </a:r>
            <a:r>
              <a:rPr lang="en-US" sz="1100" err="1"/>
              <a:t>emp.var.rate</a:t>
            </a:r>
            <a:r>
              <a:rPr lang="en-US" sz="1100"/>
              <a:t> </a:t>
            </a:r>
            <a:r>
              <a:rPr lang="en-US" sz="1100" err="1"/>
              <a:t>cons.price.idx</a:t>
            </a:r>
            <a:r>
              <a:rPr lang="en-US" sz="1100"/>
              <a:t>, </a:t>
            </a:r>
            <a:r>
              <a:rPr lang="en-US" sz="1100" err="1"/>
              <a:t>cons.conf.idx</a:t>
            </a:r>
            <a:r>
              <a:rPr lang="en-US" sz="1100"/>
              <a:t>, euribor3m, </a:t>
            </a:r>
            <a:r>
              <a:rPr lang="en-US" sz="1100" err="1"/>
              <a:t>nr.employed</a:t>
            </a: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17fc32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17fc32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41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We applied One Hot Encoding method to categorical data with using string indexing. One hot encoding is a process by which categorical variables are converted into matrix form with 1 and 0 values.</a:t>
            </a:r>
          </a:p>
          <a:p>
            <a:pPr algn="l"/>
            <a:endParaRPr lang="en-US" b="0" i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Data Normalization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We normalized our numerical data using standard scaler function of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PySpark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The goal of normalization is to change the values of numeric columns in the data set to use a common scale, without distorting differences in the ranges of values or losing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String indexing, one hot encoding, vector assembling, and data normalization are done using a pipeline in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PySpark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Before normalizing, the dataset is split in train and test set (80/20) and then normalization is done on training data and transformed in test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48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79f4ab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79f4ab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We applied One Hot Encoding method to categorical data with using string indexing. One hot encoding is a process by which categorical variables are converted into matrix form with 1 and 0 values.</a:t>
            </a:r>
          </a:p>
          <a:p>
            <a:pPr algn="l"/>
            <a:endParaRPr lang="en-US" b="0" i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Data Normalization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We normalized our numerical data using standard scaler function of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PySpark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The goal of normalization is to change the values of numeric columns in the data set to use a common scale, without distorting differences in the ranges of values or losing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String indexing, one hot encoding, vector assembling, and data normalization are done using a pipeline in </a:t>
            </a:r>
            <a:r>
              <a:rPr lang="en-US" b="0" i="0" err="1">
                <a:solidFill>
                  <a:srgbClr val="C9D1D9"/>
                </a:solidFill>
                <a:effectLst/>
                <a:latin typeface="-apple-system"/>
              </a:rPr>
              <a:t>PySpark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 Before normalizing, the dataset is split in train and test set (80/20) and then normalization is done on training data and transformed in test data.</a:t>
            </a:r>
          </a:p>
          <a:p>
            <a:pPr algn="l"/>
            <a:endParaRPr lang="en-US" b="0" i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0596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10000"/>
            <a:ext cx="5215800" cy="2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183962"/>
            <a:ext cx="4528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2803650" y="1422225"/>
            <a:ext cx="35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1"/>
          </p:nvPr>
        </p:nvSpPr>
        <p:spPr>
          <a:xfrm>
            <a:off x="2803650" y="2166375"/>
            <a:ext cx="3536700" cy="15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>
            <a:off x="1304400" y="1476375"/>
            <a:ext cx="65352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>
            <a:spLocks noGrp="1"/>
          </p:cNvSpPr>
          <p:nvPr>
            <p:ph type="pic" idx="2"/>
          </p:nvPr>
        </p:nvSpPr>
        <p:spPr>
          <a:xfrm>
            <a:off x="0" y="3314700"/>
            <a:ext cx="91440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Epilogue Medium"/>
              <a:buNone/>
              <a:defRPr>
                <a:latin typeface="Epilogue Medium"/>
                <a:ea typeface="Epilogue Medium"/>
                <a:cs typeface="Epilogue Medium"/>
                <a:sym typeface="Epilogu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>
            <a:spLocks noGrp="1"/>
          </p:cNvSpPr>
          <p:nvPr>
            <p:ph type="pic" idx="2"/>
          </p:nvPr>
        </p:nvSpPr>
        <p:spPr>
          <a:xfrm>
            <a:off x="932725" y="1272907"/>
            <a:ext cx="2176200" cy="18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7"/>
          <p:cNvSpPr>
            <a:spLocks noGrp="1"/>
          </p:cNvSpPr>
          <p:nvPr>
            <p:ph type="pic" idx="3"/>
          </p:nvPr>
        </p:nvSpPr>
        <p:spPr>
          <a:xfrm>
            <a:off x="3483901" y="1272907"/>
            <a:ext cx="2176200" cy="18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7"/>
          <p:cNvSpPr>
            <a:spLocks noGrp="1"/>
          </p:cNvSpPr>
          <p:nvPr>
            <p:ph type="pic" idx="4"/>
          </p:nvPr>
        </p:nvSpPr>
        <p:spPr>
          <a:xfrm>
            <a:off x="6031075" y="1272907"/>
            <a:ext cx="2176200" cy="18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1"/>
          </p:nvPr>
        </p:nvSpPr>
        <p:spPr>
          <a:xfrm>
            <a:off x="937625" y="3751733"/>
            <a:ext cx="2175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5"/>
          </p:nvPr>
        </p:nvSpPr>
        <p:spPr>
          <a:xfrm>
            <a:off x="3484347" y="3751733"/>
            <a:ext cx="2175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6"/>
          </p:nvPr>
        </p:nvSpPr>
        <p:spPr>
          <a:xfrm>
            <a:off x="6031075" y="3751733"/>
            <a:ext cx="2175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7"/>
          </p:nvPr>
        </p:nvSpPr>
        <p:spPr>
          <a:xfrm>
            <a:off x="937625" y="329715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8"/>
          </p:nvPr>
        </p:nvSpPr>
        <p:spPr>
          <a:xfrm>
            <a:off x="3484350" y="329715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9"/>
          </p:nvPr>
        </p:nvSpPr>
        <p:spPr>
          <a:xfrm>
            <a:off x="6031075" y="329715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title" hasCustomPrompt="1"/>
          </p:nvPr>
        </p:nvSpPr>
        <p:spPr>
          <a:xfrm>
            <a:off x="1321374" y="373537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"/>
          </p:nvPr>
        </p:nvSpPr>
        <p:spPr>
          <a:xfrm>
            <a:off x="938500" y="287484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2"/>
          </p:nvPr>
        </p:nvSpPr>
        <p:spPr>
          <a:xfrm>
            <a:off x="938500" y="154997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373537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4"/>
          </p:nvPr>
        </p:nvSpPr>
        <p:spPr>
          <a:xfrm>
            <a:off x="3485400" y="287484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ubTitle" idx="5"/>
          </p:nvPr>
        </p:nvSpPr>
        <p:spPr>
          <a:xfrm>
            <a:off x="3485400" y="154997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373537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7"/>
          </p:nvPr>
        </p:nvSpPr>
        <p:spPr>
          <a:xfrm>
            <a:off x="6032300" y="287484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8"/>
          </p:nvPr>
        </p:nvSpPr>
        <p:spPr>
          <a:xfrm>
            <a:off x="6032300" y="154997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4"/>
          <p:cNvCxnSpPr/>
          <p:nvPr/>
        </p:nvCxnSpPr>
        <p:spPr>
          <a:xfrm>
            <a:off x="702150" y="542575"/>
            <a:ext cx="773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34"/>
          <p:cNvCxnSpPr/>
          <p:nvPr/>
        </p:nvCxnSpPr>
        <p:spPr>
          <a:xfrm>
            <a:off x="702150" y="4604000"/>
            <a:ext cx="773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Medium"/>
              <a:buNone/>
              <a:defRPr sz="35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5" r:id="rId3"/>
    <p:sldLayoutId id="2147483667" r:id="rId4"/>
    <p:sldLayoutId id="2147483673" r:id="rId5"/>
    <p:sldLayoutId id="2147483677" r:id="rId6"/>
    <p:sldLayoutId id="2147483679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/>
          <p:nvPr/>
        </p:nvSpPr>
        <p:spPr>
          <a:xfrm>
            <a:off x="0" y="-149290"/>
            <a:ext cx="9144000" cy="5556116"/>
          </a:xfrm>
          <a:prstGeom prst="rect">
            <a:avLst/>
          </a:prstGeom>
          <a:gradFill>
            <a:gsLst>
              <a:gs pos="0">
                <a:srgbClr val="545497"/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ctrTitle"/>
          </p:nvPr>
        </p:nvSpPr>
        <p:spPr>
          <a:xfrm>
            <a:off x="284015" y="976057"/>
            <a:ext cx="8346799" cy="26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tx1">
                    <a:lumMod val="50000"/>
                  </a:schemeClr>
                </a:solidFill>
              </a:rPr>
              <a:t>Term Deposit Subscription Marketing Campaign</a:t>
            </a:r>
            <a:endParaRPr sz="40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1" name="Google Shape;181;p38"/>
          <p:cNvSpPr txBox="1">
            <a:spLocks noGrp="1"/>
          </p:cNvSpPr>
          <p:nvPr>
            <p:ph type="subTitle" idx="1"/>
          </p:nvPr>
        </p:nvSpPr>
        <p:spPr>
          <a:xfrm>
            <a:off x="713224" y="4183962"/>
            <a:ext cx="5702443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</a:schemeClr>
                </a:solidFill>
              </a:rPr>
              <a:t>Sarik Koirala | Kalbe Abbas | Rupom Bhattacherjee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82" name="Google Shape;182;p38"/>
          <p:cNvCxnSpPr>
            <a:cxnSpLocks/>
          </p:cNvCxnSpPr>
          <p:nvPr/>
        </p:nvCxnSpPr>
        <p:spPr>
          <a:xfrm>
            <a:off x="717750" y="4157843"/>
            <a:ext cx="7708500" cy="9600"/>
          </a:xfrm>
          <a:prstGeom prst="straightConnector1">
            <a:avLst/>
          </a:prstGeom>
          <a:noFill/>
          <a:ln w="9525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8"/>
          <p:cNvCxnSpPr/>
          <p:nvPr/>
        </p:nvCxnSpPr>
        <p:spPr>
          <a:xfrm>
            <a:off x="717750" y="4594400"/>
            <a:ext cx="7708500" cy="9600"/>
          </a:xfrm>
          <a:prstGeom prst="straightConnector1">
            <a:avLst/>
          </a:prstGeom>
          <a:noFill/>
          <a:ln w="9525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8"/>
          <p:cNvSpPr/>
          <p:nvPr/>
        </p:nvSpPr>
        <p:spPr>
          <a:xfrm>
            <a:off x="0" y="0"/>
            <a:ext cx="9144000" cy="5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1"/>
          </p:nvPr>
        </p:nvSpPr>
        <p:spPr>
          <a:xfrm>
            <a:off x="934224" y="1990370"/>
            <a:ext cx="2369127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categorical variables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Job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Marital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Education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Default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Housing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Loan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Contact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Month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Day_of_week</a:t>
            </a:r>
            <a:endParaRPr lang="en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Poutcome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2"/>
          </p:nvPr>
        </p:nvSpPr>
        <p:spPr>
          <a:xfrm>
            <a:off x="938500" y="154997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Encoding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4"/>
          </p:nvPr>
        </p:nvSpPr>
        <p:spPr>
          <a:xfrm>
            <a:off x="3384775" y="1990370"/>
            <a:ext cx="2374451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Only for output variable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Target function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5"/>
          </p:nvPr>
        </p:nvSpPr>
        <p:spPr>
          <a:xfrm>
            <a:off x="3485400" y="135885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Labeling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7"/>
          </p:nvPr>
        </p:nvSpPr>
        <p:spPr>
          <a:xfrm>
            <a:off x="6013098" y="1937086"/>
            <a:ext cx="2654502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continuous variables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Age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Duration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Campaign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Pdays</a:t>
            </a:r>
            <a:endParaRPr lang="en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Previous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Emp.var.rate</a:t>
            </a:r>
            <a:endParaRPr lang="en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Cons.price.idx</a:t>
            </a:r>
            <a:endParaRPr lang="en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Euribor3m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Nr.employed</a:t>
            </a:r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8"/>
          </p:nvPr>
        </p:nvSpPr>
        <p:spPr>
          <a:xfrm>
            <a:off x="6036576" y="146492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Assembler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 i="1"/>
          </a:p>
        </p:txBody>
      </p:sp>
      <p:cxnSp>
        <p:nvCxnSpPr>
          <p:cNvPr id="377" name="Google Shape;377;p51"/>
          <p:cNvCxnSpPr/>
          <p:nvPr/>
        </p:nvCxnSpPr>
        <p:spPr>
          <a:xfrm rot="5400000">
            <a:off x="4488700" y="2841266"/>
            <a:ext cx="2713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51"/>
          <p:cNvCxnSpPr/>
          <p:nvPr/>
        </p:nvCxnSpPr>
        <p:spPr>
          <a:xfrm rot="5400000">
            <a:off x="1941800" y="2841274"/>
            <a:ext cx="2713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78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subTitle" idx="1"/>
          </p:nvPr>
        </p:nvSpPr>
        <p:spPr>
          <a:xfrm>
            <a:off x="457199" y="1973520"/>
            <a:ext cx="1668968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categorical variables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Job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Marital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Education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Default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Housing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Loan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Contact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Month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Day_of_week</a:t>
            </a:r>
            <a:endParaRPr lang="en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err="1"/>
              <a:t>Poutcome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2"/>
          </p:nvPr>
        </p:nvSpPr>
        <p:spPr>
          <a:xfrm>
            <a:off x="205083" y="1400059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Encoding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4"/>
          </p:nvPr>
        </p:nvSpPr>
        <p:spPr>
          <a:xfrm>
            <a:off x="2310402" y="1922615"/>
            <a:ext cx="1830607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Only for output variable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Target function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5"/>
          </p:nvPr>
        </p:nvSpPr>
        <p:spPr>
          <a:xfrm>
            <a:off x="2396173" y="1211866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Labeling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7"/>
          </p:nvPr>
        </p:nvSpPr>
        <p:spPr>
          <a:xfrm>
            <a:off x="4770445" y="1995823"/>
            <a:ext cx="2654502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features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8"/>
          </p:nvPr>
        </p:nvSpPr>
        <p:spPr>
          <a:xfrm>
            <a:off x="4569373" y="1337038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Assembler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 i="1"/>
          </a:p>
        </p:txBody>
      </p:sp>
      <p:cxnSp>
        <p:nvCxnSpPr>
          <p:cNvPr id="377" name="Google Shape;377;p51"/>
          <p:cNvCxnSpPr/>
          <p:nvPr/>
        </p:nvCxnSpPr>
        <p:spPr>
          <a:xfrm rot="5400000">
            <a:off x="3313159" y="3013432"/>
            <a:ext cx="2713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51"/>
          <p:cNvCxnSpPr/>
          <p:nvPr/>
        </p:nvCxnSpPr>
        <p:spPr>
          <a:xfrm rot="5400000">
            <a:off x="839624" y="3076198"/>
            <a:ext cx="2713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377;p51">
            <a:extLst>
              <a:ext uri="{FF2B5EF4-FFF2-40B4-BE49-F238E27FC236}">
                <a16:creationId xmlns:a16="http://schemas.microsoft.com/office/drawing/2014/main" id="{BBE27878-070C-4BC7-B5ED-B659A4186743}"/>
              </a:ext>
            </a:extLst>
          </p:cNvPr>
          <p:cNvCxnSpPr/>
          <p:nvPr/>
        </p:nvCxnSpPr>
        <p:spPr>
          <a:xfrm rot="5400000">
            <a:off x="5206112" y="3010786"/>
            <a:ext cx="2713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375;p51">
            <a:extLst>
              <a:ext uri="{FF2B5EF4-FFF2-40B4-BE49-F238E27FC236}">
                <a16:creationId xmlns:a16="http://schemas.microsoft.com/office/drawing/2014/main" id="{322A18C7-D6D9-4730-B0A9-E16E27ADA7A9}"/>
              </a:ext>
            </a:extLst>
          </p:cNvPr>
          <p:cNvSpPr txBox="1">
            <a:spLocks/>
          </p:cNvSpPr>
          <p:nvPr/>
        </p:nvSpPr>
        <p:spPr>
          <a:xfrm>
            <a:off x="6558062" y="1283848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Data Normalization</a:t>
            </a:r>
          </a:p>
        </p:txBody>
      </p:sp>
      <p:sp>
        <p:nvSpPr>
          <p:cNvPr id="16" name="Google Shape;374;p51">
            <a:extLst>
              <a:ext uri="{FF2B5EF4-FFF2-40B4-BE49-F238E27FC236}">
                <a16:creationId xmlns:a16="http://schemas.microsoft.com/office/drawing/2014/main" id="{B3EF5CE5-3E40-4957-9E15-A8DFBF13C744}"/>
              </a:ext>
            </a:extLst>
          </p:cNvPr>
          <p:cNvSpPr txBox="1">
            <a:spLocks/>
          </p:cNvSpPr>
          <p:nvPr/>
        </p:nvSpPr>
        <p:spPr>
          <a:xfrm>
            <a:off x="6653798" y="1999558"/>
            <a:ext cx="2654502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None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just"/>
            <a:r>
              <a:rPr lang="en" b="1"/>
              <a:t>Continuous features</a:t>
            </a:r>
          </a:p>
          <a:p>
            <a:pPr marL="0" indent="0" algn="just"/>
            <a:endParaRPr lang="en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CCED7-36F1-4672-9F4A-19A877D0F90A}"/>
              </a:ext>
            </a:extLst>
          </p:cNvPr>
          <p:cNvSpPr txBox="1"/>
          <p:nvPr/>
        </p:nvSpPr>
        <p:spPr>
          <a:xfrm>
            <a:off x="5172283" y="2411682"/>
            <a:ext cx="4653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StandardScaler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41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4CEFF-2259-4628-BDF8-A0F06913B76B}"/>
              </a:ext>
            </a:extLst>
          </p:cNvPr>
          <p:cNvSpPr txBox="1"/>
          <p:nvPr/>
        </p:nvSpPr>
        <p:spPr>
          <a:xfrm>
            <a:off x="630942" y="1974881"/>
            <a:ext cx="26848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PCA was applied on numerical features to remove the multicollinearity between the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485BD-C2D9-4AB8-ADE8-7FFE96D0C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32" y="1530457"/>
            <a:ext cx="5486400" cy="299805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84BB1B-227C-4DF3-BABA-DD661A08BB0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sz="3600" b="1" i="0">
                <a:solidFill>
                  <a:srgbClr val="24292F"/>
                </a:solidFill>
                <a:effectLst/>
                <a:latin typeface="-apple-system"/>
              </a:rPr>
              <a:t>Principal Component Analysis</a:t>
            </a:r>
            <a:br>
              <a:rPr lang="en-US" sz="3600" b="1" i="0">
                <a:solidFill>
                  <a:srgbClr val="24292F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759-ADC3-45CB-875F-B0D2532E3B6E}"/>
              </a:ext>
            </a:extLst>
          </p:cNvPr>
          <p:cNvSpPr txBox="1"/>
          <p:nvPr/>
        </p:nvSpPr>
        <p:spPr>
          <a:xfrm>
            <a:off x="720000" y="3168619"/>
            <a:ext cx="21800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99% covariance was used as threshold to find optimal number of components</a:t>
            </a:r>
          </a:p>
        </p:txBody>
      </p:sp>
    </p:spTree>
    <p:extLst>
      <p:ext uri="{BB962C8B-B14F-4D97-AF65-F5344CB8AC3E}">
        <p14:creationId xmlns:p14="http://schemas.microsoft.com/office/powerpoint/2010/main" val="62006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34CEFF-2259-4628-BDF8-A0F06913B76B}"/>
              </a:ext>
            </a:extLst>
          </p:cNvPr>
          <p:cNvSpPr txBox="1"/>
          <p:nvPr/>
        </p:nvSpPr>
        <p:spPr>
          <a:xfrm>
            <a:off x="593620" y="1530457"/>
            <a:ext cx="635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Dataset is unbalanced regarding the target variable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84BB1B-227C-4DF3-BABA-DD661A08BB0A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sz="3600" b="1" i="0">
                <a:solidFill>
                  <a:srgbClr val="24292F"/>
                </a:solidFill>
                <a:effectLst/>
                <a:latin typeface="-apple-system"/>
              </a:rPr>
              <a:t>Data Balancing</a:t>
            </a:r>
            <a:br>
              <a:rPr lang="en-US" sz="3600" b="1" i="0">
                <a:solidFill>
                  <a:srgbClr val="24292F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759-ADC3-45CB-875F-B0D2532E3B6E}"/>
              </a:ext>
            </a:extLst>
          </p:cNvPr>
          <p:cNvSpPr txBox="1"/>
          <p:nvPr/>
        </p:nvSpPr>
        <p:spPr>
          <a:xfrm>
            <a:off x="1009186" y="1944027"/>
            <a:ext cx="5941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4292F"/>
                </a:solidFill>
                <a:latin typeface="-apple-system"/>
              </a:rPr>
              <a:t>W</a:t>
            </a:r>
            <a:r>
              <a:rPr lang="en-US" sz="1600" b="0" i="0">
                <a:solidFill>
                  <a:srgbClr val="24292F"/>
                </a:solidFill>
                <a:effectLst/>
                <a:latin typeface="-apple-system"/>
              </a:rPr>
              <a:t>e oversampled the training data using SMOTE module from python </a:t>
            </a:r>
            <a:r>
              <a:rPr lang="en-US" sz="1600" b="0" i="0" err="1">
                <a:solidFill>
                  <a:srgbClr val="24292F"/>
                </a:solidFill>
                <a:effectLst/>
                <a:latin typeface="-apple-system"/>
              </a:rPr>
              <a:t>imblearn</a:t>
            </a:r>
            <a:r>
              <a:rPr lang="en-US" sz="1600" b="0" i="0">
                <a:solidFill>
                  <a:srgbClr val="24292F"/>
                </a:solidFill>
                <a:effectLst/>
                <a:latin typeface="-apple-system"/>
              </a:rPr>
              <a:t> library</a:t>
            </a:r>
            <a:endParaRPr lang="en-US" sz="16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19351F-C807-4EFB-839C-4BCE56E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798820"/>
            <a:ext cx="8778240" cy="125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24ABE9-EC33-4871-A159-EECD388E5D84}"/>
              </a:ext>
            </a:extLst>
          </p:cNvPr>
          <p:cNvSpPr txBox="1"/>
          <p:nvPr/>
        </p:nvSpPr>
        <p:spPr>
          <a:xfrm>
            <a:off x="1482556" y="4156008"/>
            <a:ext cx="2289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EF796-2838-466B-B67F-B31EE03BB9B2}"/>
              </a:ext>
            </a:extLst>
          </p:cNvPr>
          <p:cNvSpPr txBox="1"/>
          <p:nvPr/>
        </p:nvSpPr>
        <p:spPr>
          <a:xfrm>
            <a:off x="6408234" y="4156007"/>
            <a:ext cx="2289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7287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0" y="242596"/>
            <a:ext cx="9144000" cy="51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3C3C6C">
                  <a:alpha val="32549"/>
                </a:srgbClr>
              </a:gs>
              <a:gs pos="27000">
                <a:srgbClr val="3C3C6C">
                  <a:alpha val="75686"/>
                </a:srgbClr>
              </a:gs>
              <a:gs pos="68000">
                <a:srgbClr val="3C3C6C">
                  <a:alpha val="75686"/>
                </a:srgbClr>
              </a:gs>
              <a:gs pos="100000">
                <a:srgbClr val="3C3C6C">
                  <a:alpha val="3254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2205416" y="1799699"/>
            <a:ext cx="4792543" cy="154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&amp; MODEL COMPARISION </a:t>
            </a:r>
            <a:endParaRPr/>
          </a:p>
        </p:txBody>
      </p:sp>
      <p:cxnSp>
        <p:nvCxnSpPr>
          <p:cNvPr id="240" name="Google Shape;240;p42"/>
          <p:cNvCxnSpPr/>
          <p:nvPr/>
        </p:nvCxnSpPr>
        <p:spPr>
          <a:xfrm>
            <a:off x="717725" y="5395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>
            <a:off x="717750" y="45992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704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 i="1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29D1C4D-36AD-3D8F-A50A-61352AB6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8" y="1505294"/>
            <a:ext cx="7567022" cy="2075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EACE6-4476-FF83-6F2B-C8415F0385DE}"/>
              </a:ext>
            </a:extLst>
          </p:cNvPr>
          <p:cNvSpPr txBox="1"/>
          <p:nvPr/>
        </p:nvSpPr>
        <p:spPr>
          <a:xfrm>
            <a:off x="720000" y="3914258"/>
            <a:ext cx="756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 was our best performing model (Based on F-1 Score and AUC)</a:t>
            </a:r>
          </a:p>
        </p:txBody>
      </p:sp>
    </p:spTree>
    <p:extLst>
      <p:ext uri="{BB962C8B-B14F-4D97-AF65-F5344CB8AC3E}">
        <p14:creationId xmlns:p14="http://schemas.microsoft.com/office/powerpoint/2010/main" val="111797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 idx="9"/>
          </p:nvPr>
        </p:nvSpPr>
        <p:spPr>
          <a:xfrm>
            <a:off x="-1894355" y="2831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i="1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2EED895-61F3-68B7-CF7C-48B009EA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18" y="2521223"/>
            <a:ext cx="3307976" cy="2541696"/>
          </a:xfrm>
          <a:prstGeom prst="rect">
            <a:avLst/>
          </a:prstGeom>
        </p:spPr>
      </p:pic>
      <p:pic>
        <p:nvPicPr>
          <p:cNvPr id="3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511C2AD2-7D9A-DFB3-BBEB-6B95721B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19" y="159099"/>
            <a:ext cx="3267634" cy="2364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02E0C-8CE7-B04D-6A08-C5613FC19954}"/>
              </a:ext>
            </a:extLst>
          </p:cNvPr>
          <p:cNvSpPr txBox="1"/>
          <p:nvPr/>
        </p:nvSpPr>
        <p:spPr>
          <a:xfrm>
            <a:off x="3570194" y="1906120"/>
            <a:ext cx="1018614" cy="3832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0D66B-AC49-7527-2EA9-5C373ADA533E}"/>
              </a:ext>
            </a:extLst>
          </p:cNvPr>
          <p:cNvSpPr txBox="1"/>
          <p:nvPr/>
        </p:nvSpPr>
        <p:spPr>
          <a:xfrm>
            <a:off x="588308" y="1042147"/>
            <a:ext cx="365087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Logistic Regression outperforms much more complex models in this scenario</a:t>
            </a:r>
          </a:p>
          <a:p>
            <a:pPr marL="285750" indent="-285750">
              <a:buChar char="•"/>
            </a:pPr>
            <a:r>
              <a:rPr lang="en-US"/>
              <a:t>This not only helps in accuracy but also increases the interpretability of our results.</a:t>
            </a:r>
          </a:p>
          <a:p>
            <a:pPr marL="285750" indent="-285750">
              <a:buChar char="•"/>
            </a:pPr>
            <a:r>
              <a:rPr lang="en-US"/>
              <a:t>The optimum probability threshold for best F1 score is 0.43</a:t>
            </a:r>
          </a:p>
          <a:p>
            <a:pPr marL="285750" indent="-285750">
              <a:buChar char="•"/>
            </a:pPr>
            <a:r>
              <a:rPr lang="en-US"/>
              <a:t>The most important features from this model stem from: Duration, Campaign, EuriBo3m, Cons. Conf. Index.</a:t>
            </a:r>
          </a:p>
          <a:p>
            <a:endParaRPr lang="en-US"/>
          </a:p>
          <a:p>
            <a:pPr lvl="2"/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B78266D-3120-5C94-3977-060B826E1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59" y="3625933"/>
            <a:ext cx="5035923" cy="13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Prescriptive Recommendations</a:t>
            </a:r>
            <a:endParaRPr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44C30-950E-2F59-D12B-BB21DEC886C1}"/>
              </a:ext>
            </a:extLst>
          </p:cNvPr>
          <p:cNvSpPr txBox="1"/>
          <p:nvPr/>
        </p:nvSpPr>
        <p:spPr>
          <a:xfrm>
            <a:off x="0" y="1362270"/>
            <a:ext cx="92652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study recommends an 8-point strategy to the bank’s marketing/sales team for more effective </a:t>
            </a:r>
            <a:r>
              <a:rPr lang="en-US" b="1"/>
              <a:t>Lead Generation</a:t>
            </a:r>
          </a:p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First time reach-outs are highly effective: </a:t>
            </a:r>
            <a:r>
              <a:rPr lang="en-US"/>
              <a:t>Assign high performing sales/marketing employees to first time calls </a:t>
            </a:r>
            <a:r>
              <a:rPr lang="en-US" b="1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Increase call durations during first time reach-outs: </a:t>
            </a:r>
            <a:r>
              <a:rPr lang="en-US"/>
              <a:t>Introduce training programs that improve workforce’s communication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Build aggressive strategies during market downturns: </a:t>
            </a:r>
            <a:r>
              <a:rPr lang="en-US"/>
              <a:t>When the monthly Consumer Confidence is low, people are more likely to purchase term deals. People in the age bracket 32-38 are prime customers.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Strategize workforce productivity around high lead conversion dates: </a:t>
            </a:r>
            <a:r>
              <a:rPr lang="en-US"/>
              <a:t>Lead conversion is higher around the weekends and low on Mondays, Tuesdays and Thursdays.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Profile customers based on their occupation: </a:t>
            </a:r>
            <a:r>
              <a:rPr lang="en-US"/>
              <a:t>White collar workers are more likely to purchase term deals.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Profile customers based on their education level: </a:t>
            </a:r>
            <a:r>
              <a:rPr lang="en-US"/>
              <a:t>College degree holders are more likely to purchase term deposits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Profile customers based on their home ownership status: </a:t>
            </a:r>
            <a:r>
              <a:rPr lang="en-US"/>
              <a:t>Individuals who have a housing loan are less likely to purchase term deposits.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7728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0" y="242596"/>
            <a:ext cx="9144000" cy="51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3C3C6C">
                  <a:alpha val="32549"/>
                </a:srgbClr>
              </a:gs>
              <a:gs pos="27000">
                <a:srgbClr val="3C3C6C">
                  <a:alpha val="75686"/>
                </a:srgbClr>
              </a:gs>
              <a:gs pos="68000">
                <a:srgbClr val="3C3C6C">
                  <a:alpha val="75686"/>
                </a:srgbClr>
              </a:gs>
              <a:gs pos="100000">
                <a:srgbClr val="3C3C6C">
                  <a:alpha val="3254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2802575" y="1998650"/>
            <a:ext cx="3980780" cy="94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</a:t>
            </a:r>
            <a:endParaRPr/>
          </a:p>
        </p:txBody>
      </p:sp>
      <p:cxnSp>
        <p:nvCxnSpPr>
          <p:cNvPr id="240" name="Google Shape;240;p42"/>
          <p:cNvCxnSpPr/>
          <p:nvPr/>
        </p:nvCxnSpPr>
        <p:spPr>
          <a:xfrm>
            <a:off x="717725" y="5395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>
            <a:off x="717750" y="45992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i="1"/>
              <a:t>team</a:t>
            </a:r>
            <a:endParaRPr i="1"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7"/>
          </p:nvPr>
        </p:nvSpPr>
        <p:spPr>
          <a:xfrm>
            <a:off x="973074" y="354300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Kalbe Abbas </a:t>
            </a:r>
            <a:r>
              <a:rPr lang="en" err="1"/>
              <a:t>Agharia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subTitle" idx="8"/>
          </p:nvPr>
        </p:nvSpPr>
        <p:spPr>
          <a:xfrm>
            <a:off x="3480550" y="347680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Rupom Bhattacherjee 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9"/>
          </p:nvPr>
        </p:nvSpPr>
        <p:spPr>
          <a:xfrm>
            <a:off x="6031075" y="346410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Sarik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Koirala</a:t>
            </a:r>
            <a:endParaRPr/>
          </a:p>
        </p:txBody>
      </p:sp>
      <p:cxnSp>
        <p:nvCxnSpPr>
          <p:cNvPr id="262" name="Google Shape;262;p44"/>
          <p:cNvCxnSpPr/>
          <p:nvPr/>
        </p:nvCxnSpPr>
        <p:spPr>
          <a:xfrm>
            <a:off x="973074" y="3288207"/>
            <a:ext cx="2095500" cy="0"/>
          </a:xfrm>
          <a:prstGeom prst="straightConnector1">
            <a:avLst/>
          </a:prstGeom>
          <a:noFill/>
          <a:ln w="19050" cap="flat" cmpd="sng">
            <a:solidFill>
              <a:srgbClr val="3C3C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44"/>
          <p:cNvCxnSpPr/>
          <p:nvPr/>
        </p:nvCxnSpPr>
        <p:spPr>
          <a:xfrm>
            <a:off x="6075426" y="3288207"/>
            <a:ext cx="2095500" cy="0"/>
          </a:xfrm>
          <a:prstGeom prst="straightConnector1">
            <a:avLst/>
          </a:prstGeom>
          <a:noFill/>
          <a:ln w="19050" cap="flat" cmpd="sng">
            <a:solidFill>
              <a:srgbClr val="3C3C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44"/>
          <p:cNvCxnSpPr/>
          <p:nvPr/>
        </p:nvCxnSpPr>
        <p:spPr>
          <a:xfrm>
            <a:off x="3524251" y="3288207"/>
            <a:ext cx="2095500" cy="0"/>
          </a:xfrm>
          <a:prstGeom prst="straightConnector1">
            <a:avLst/>
          </a:prstGeom>
          <a:noFill/>
          <a:ln w="19050" cap="flat" cmpd="sng">
            <a:solidFill>
              <a:srgbClr val="3C3C6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CE44AD3-5A74-E018-D12D-206F1FFB96D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10433" r="10433"/>
          <a:stretch>
            <a:fillRect/>
          </a:stretch>
        </p:blipFill>
        <p:spPr>
          <a:xfrm>
            <a:off x="6078140" y="1279631"/>
            <a:ext cx="2088795" cy="1820454"/>
          </a:xfrm>
        </p:spPr>
      </p:pic>
      <p:pic>
        <p:nvPicPr>
          <p:cNvPr id="10" name="Picture 9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8B22B546-D256-48C2-8861-72AF9B2E7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02" y="1279153"/>
            <a:ext cx="1649850" cy="18176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80DD86-0B98-B4B9-CA0D-2A39048F3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65" y="1284227"/>
            <a:ext cx="1882589" cy="18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0" y="0"/>
            <a:ext cx="9144000" cy="51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3C3C6C">
                  <a:alpha val="32549"/>
                </a:srgbClr>
              </a:gs>
              <a:gs pos="27000">
                <a:srgbClr val="3C3C6C">
                  <a:alpha val="75686"/>
                </a:srgbClr>
              </a:gs>
              <a:gs pos="68000">
                <a:srgbClr val="3C3C6C">
                  <a:alpha val="75686"/>
                </a:srgbClr>
              </a:gs>
              <a:gs pos="100000">
                <a:srgbClr val="3C3C6C">
                  <a:alpha val="3254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2205416" y="1799699"/>
            <a:ext cx="4456641" cy="154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br>
              <a:rPr lang="en-US"/>
            </a:br>
            <a:r>
              <a:rPr lang="en-US"/>
              <a:t>OVERVIEW</a:t>
            </a:r>
            <a:endParaRPr/>
          </a:p>
        </p:txBody>
      </p:sp>
      <p:cxnSp>
        <p:nvCxnSpPr>
          <p:cNvPr id="240" name="Google Shape;240;p42"/>
          <p:cNvCxnSpPr/>
          <p:nvPr/>
        </p:nvCxnSpPr>
        <p:spPr>
          <a:xfrm>
            <a:off x="717725" y="5395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>
            <a:off x="717750" y="45992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74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49290" y="1476375"/>
            <a:ext cx="8859109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</a:rPr>
              <a:t>A bank is conducting a direct marketing campaign through telephones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</a:rPr>
              <a:t>The purpose of the campaign is to sign up potential customers for a term deposit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</a:rPr>
              <a:t>This study aims to forecast whether a customer will signup or not for a term deposit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582" b="61410"/>
          <a:stretch/>
        </p:blipFill>
        <p:spPr>
          <a:xfrm>
            <a:off x="0" y="3314700"/>
            <a:ext cx="9144003" cy="1828800"/>
          </a:xfrm>
          <a:prstGeom prst="rect">
            <a:avLst/>
          </a:prstGeom>
        </p:spPr>
      </p:pic>
      <p:cxnSp>
        <p:nvCxnSpPr>
          <p:cNvPr id="291" name="Google Shape;291;p46"/>
          <p:cNvCxnSpPr/>
          <p:nvPr/>
        </p:nvCxnSpPr>
        <p:spPr>
          <a:xfrm>
            <a:off x="717725" y="135865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6"/>
          <p:cNvCxnSpPr/>
          <p:nvPr/>
        </p:nvCxnSpPr>
        <p:spPr>
          <a:xfrm>
            <a:off x="717750" y="26801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46"/>
          <p:cNvSpPr/>
          <p:nvPr/>
        </p:nvSpPr>
        <p:spPr>
          <a:xfrm rot="10800000" flipH="1">
            <a:off x="-25" y="3314700"/>
            <a:ext cx="9144000" cy="1828800"/>
          </a:xfrm>
          <a:prstGeom prst="rect">
            <a:avLst/>
          </a:prstGeom>
          <a:gradFill>
            <a:gsLst>
              <a:gs pos="0">
                <a:srgbClr val="545497"/>
              </a:gs>
              <a:gs pos="100000">
                <a:srgbClr val="FFFFFF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14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0" y="0"/>
            <a:ext cx="9144000" cy="51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3C3C6C">
                  <a:alpha val="32549"/>
                </a:srgbClr>
              </a:gs>
              <a:gs pos="27000">
                <a:srgbClr val="3C3C6C">
                  <a:alpha val="75686"/>
                </a:srgbClr>
              </a:gs>
              <a:gs pos="68000">
                <a:srgbClr val="3C3C6C">
                  <a:alpha val="75686"/>
                </a:srgbClr>
              </a:gs>
              <a:gs pos="100000">
                <a:srgbClr val="3C3C6C">
                  <a:alpha val="3254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2205416" y="1799699"/>
            <a:ext cx="4456641" cy="154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</a:t>
            </a:r>
            <a:br>
              <a:rPr lang="en-US"/>
            </a:br>
            <a:r>
              <a:rPr lang="en-US"/>
              <a:t>ANALYTICS</a:t>
            </a:r>
            <a:endParaRPr/>
          </a:p>
        </p:txBody>
      </p:sp>
      <p:cxnSp>
        <p:nvCxnSpPr>
          <p:cNvPr id="240" name="Google Shape;240;p42"/>
          <p:cNvCxnSpPr/>
          <p:nvPr/>
        </p:nvCxnSpPr>
        <p:spPr>
          <a:xfrm>
            <a:off x="717725" y="5395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>
            <a:off x="717750" y="45992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287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0CAB-F289-4C25-A8E8-7100A293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93" y="143551"/>
            <a:ext cx="6005813" cy="5727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Continuous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3A510-DB07-4152-BCEE-F06200A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2" y="810313"/>
            <a:ext cx="5927479" cy="40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DAC057-ADE3-476A-9D40-B18E84850190}"/>
              </a:ext>
            </a:extLst>
          </p:cNvPr>
          <p:cNvSpPr txBox="1"/>
          <p:nvPr/>
        </p:nvSpPr>
        <p:spPr>
          <a:xfrm>
            <a:off x="156013" y="810313"/>
            <a:ext cx="2960344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pPr marL="0" indent="0">
              <a:buNone/>
            </a:pPr>
            <a:r>
              <a:rPr lang="en-US"/>
              <a:t>Inferences: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The features are highly skewed. Hence, we need to perform scaling on all these data points</a:t>
            </a:r>
          </a:p>
          <a:p>
            <a:endParaRPr lang="en-US"/>
          </a:p>
          <a:p>
            <a:r>
              <a:rPr lang="en-US"/>
              <a:t>From the </a:t>
            </a:r>
            <a:r>
              <a:rPr lang="en-US" err="1"/>
              <a:t>Pdays</a:t>
            </a:r>
            <a:r>
              <a:rPr lang="en-US"/>
              <a:t> and Previous univariate distribution we can see that most of the clients in the dataset haven't been contacted in the current and previous campaigns</a:t>
            </a:r>
          </a:p>
          <a:p>
            <a:r>
              <a:rPr lang="en-US"/>
              <a:t>Duration of the call is right skewed, with most calls ending early</a:t>
            </a:r>
          </a:p>
          <a:p>
            <a:r>
              <a:rPr lang="en-US"/>
              <a:t>We did not find any null values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BCBD85-9D2C-4E9E-B8C9-653AB11A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26" y="114819"/>
            <a:ext cx="5852160" cy="4913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B2A36-68F6-48C0-85F1-F57555CC8413}"/>
              </a:ext>
            </a:extLst>
          </p:cNvPr>
          <p:cNvSpPr txBox="1"/>
          <p:nvPr/>
        </p:nvSpPr>
        <p:spPr>
          <a:xfrm>
            <a:off x="208156" y="215591"/>
            <a:ext cx="2646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Correlation Matrix for Continuous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89BB9-42EB-4E3B-AEE8-89FB2AC3C9F8}"/>
              </a:ext>
            </a:extLst>
          </p:cNvPr>
          <p:cNvSpPr txBox="1"/>
          <p:nvPr/>
        </p:nvSpPr>
        <p:spPr>
          <a:xfrm>
            <a:off x="130097" y="1972423"/>
            <a:ext cx="2959938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4292F"/>
                </a:solidFill>
                <a:latin typeface="-apple-system"/>
              </a:rPr>
              <a:t>H</a:t>
            </a:r>
            <a:r>
              <a:rPr lang="en-US" sz="1600" b="0" i="0">
                <a:solidFill>
                  <a:srgbClr val="24292F"/>
                </a:solidFill>
                <a:effectLst/>
                <a:latin typeface="-apple-system"/>
              </a:rPr>
              <a:t>igh correlation between 4 columns based on the Heat Map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4292F"/>
                </a:solidFill>
                <a:latin typeface="-apple-system"/>
              </a:rPr>
              <a:t>We will conduct PCA to combat the multicollinearity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4A051-0A32-4FCF-BB57-B441A719A9BF}"/>
              </a:ext>
            </a:extLst>
          </p:cNvPr>
          <p:cNvSpPr txBox="1"/>
          <p:nvPr/>
        </p:nvSpPr>
        <p:spPr>
          <a:xfrm>
            <a:off x="449514" y="2730902"/>
            <a:ext cx="2092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b="0" i="0" err="1">
                <a:solidFill>
                  <a:srgbClr val="24292F"/>
                </a:solidFill>
                <a:effectLst/>
                <a:latin typeface="-apple-system"/>
              </a:rPr>
              <a:t>cons.price.idx</a:t>
            </a:r>
            <a:endParaRPr lang="en-US" sz="1800">
              <a:solidFill>
                <a:srgbClr val="24292F"/>
              </a:solidFill>
              <a:latin typeface="-apple-system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24292F"/>
                </a:solidFill>
                <a:effectLst/>
                <a:latin typeface="-apple-system"/>
              </a:rPr>
              <a:t>Euribor3m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b="0" i="0" err="1">
                <a:solidFill>
                  <a:srgbClr val="24292F"/>
                </a:solidFill>
                <a:effectLst/>
                <a:latin typeface="-apple-system"/>
              </a:rPr>
              <a:t>nr.employed</a:t>
            </a:r>
            <a:endParaRPr lang="en-US" sz="1800" b="0" i="0">
              <a:solidFill>
                <a:srgbClr val="24292F"/>
              </a:solidFill>
              <a:effectLst/>
              <a:latin typeface="-apple-system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b="0" i="0" err="1">
                <a:solidFill>
                  <a:srgbClr val="24292F"/>
                </a:solidFill>
                <a:effectLst/>
                <a:latin typeface="-apple-system"/>
              </a:rPr>
              <a:t>emp.var.rate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5565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F0891-BA6D-4B38-A67D-41DC214A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53" y="143551"/>
            <a:ext cx="3225930" cy="572700"/>
          </a:xfrm>
        </p:spPr>
        <p:txBody>
          <a:bodyPr/>
          <a:lstStyle/>
          <a:p>
            <a:pPr algn="l"/>
            <a:r>
              <a:rPr lang="en-US">
                <a:solidFill>
                  <a:schemeClr val="tx1"/>
                </a:solidFill>
              </a:rPr>
              <a:t>Categorical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2F0A3-2AD1-4734-88C3-B58210A12149}"/>
              </a:ext>
            </a:extLst>
          </p:cNvPr>
          <p:cNvSpPr txBox="1"/>
          <p:nvPr/>
        </p:nvSpPr>
        <p:spPr>
          <a:xfrm>
            <a:off x="268119" y="1833086"/>
            <a:ext cx="34234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/>
              <a:t>'job', 'marital', 'education', 'default', 'housing', 'loan’ 'contact', 'month', '</a:t>
            </a:r>
            <a:r>
              <a:rPr lang="en-US" err="1"/>
              <a:t>day_of_week</a:t>
            </a:r>
            <a:r>
              <a:rPr lang="en-US"/>
              <a:t>', '</a:t>
            </a:r>
            <a:r>
              <a:rPr lang="en-US" err="1"/>
              <a:t>poutcome</a:t>
            </a:r>
            <a:r>
              <a:rPr lang="en-US"/>
              <a:t>',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AD2304-90C9-4E09-BA87-53C5ADD8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37" y="143551"/>
            <a:ext cx="5212080" cy="488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D7E952-8590-40B3-966C-CFD9A2414F78}"/>
              </a:ext>
            </a:extLst>
          </p:cNvPr>
          <p:cNvSpPr txBox="1"/>
          <p:nvPr/>
        </p:nvSpPr>
        <p:spPr>
          <a:xfrm>
            <a:off x="268119" y="2571750"/>
            <a:ext cx="3151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Unknown values for few categorical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kept the unknown values as they are.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A266-DD16-4262-9B95-E494863D9895}"/>
              </a:ext>
            </a:extLst>
          </p:cNvPr>
          <p:cNvSpPr txBox="1"/>
          <p:nvPr/>
        </p:nvSpPr>
        <p:spPr>
          <a:xfrm>
            <a:off x="574559" y="3525857"/>
            <a:ext cx="3059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These information is not known during a call is performed.</a:t>
            </a:r>
          </a:p>
        </p:txBody>
      </p:sp>
    </p:spTree>
    <p:extLst>
      <p:ext uri="{BB962C8B-B14F-4D97-AF65-F5344CB8AC3E}">
        <p14:creationId xmlns:p14="http://schemas.microsoft.com/office/powerpoint/2010/main" val="276161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0" y="242596"/>
            <a:ext cx="9144000" cy="51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0">
                <a:srgbClr val="3C3C6C">
                  <a:alpha val="32549"/>
                </a:srgbClr>
              </a:gs>
              <a:gs pos="27000">
                <a:srgbClr val="3C3C6C">
                  <a:alpha val="75686"/>
                </a:srgbClr>
              </a:gs>
              <a:gs pos="68000">
                <a:srgbClr val="3C3C6C">
                  <a:alpha val="75686"/>
                </a:srgbClr>
              </a:gs>
              <a:gs pos="100000">
                <a:srgbClr val="3C3C6C">
                  <a:alpha val="3254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2205416" y="1799699"/>
            <a:ext cx="4792543" cy="154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  <p:cxnSp>
        <p:nvCxnSpPr>
          <p:cNvPr id="240" name="Google Shape;240;p42"/>
          <p:cNvCxnSpPr/>
          <p:nvPr/>
        </p:nvCxnSpPr>
        <p:spPr>
          <a:xfrm>
            <a:off x="717725" y="5395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>
            <a:off x="717750" y="4599200"/>
            <a:ext cx="7708500" cy="9600"/>
          </a:xfrm>
          <a:prstGeom prst="straightConnector1">
            <a:avLst/>
          </a:prstGeom>
          <a:noFill/>
          <a:ln w="19050" cap="flat" cmpd="sng">
            <a:solidFill>
              <a:srgbClr val="F1B5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9547246"/>
      </p:ext>
    </p:extLst>
  </p:cSld>
  <p:clrMapOvr>
    <a:masterClrMapping/>
  </p:clrMapOvr>
</p:sld>
</file>

<file path=ppt/theme/theme1.xml><?xml version="1.0" encoding="utf-8"?>
<a:theme xmlns:a="http://schemas.openxmlformats.org/drawingml/2006/main" name="Mobile Banking App Pitch Deck by Slidesgo">
  <a:themeElements>
    <a:clrScheme name="Simple Light">
      <a:dk1>
        <a:srgbClr val="3C3C6C"/>
      </a:dk1>
      <a:lt1>
        <a:srgbClr val="F1B50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C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Mobile Banking App Pitch Deck by Slidesgo</vt:lpstr>
      <vt:lpstr>Term Deposit Subscription Marketing Campaign</vt:lpstr>
      <vt:lpstr>Our team</vt:lpstr>
      <vt:lpstr>PROBLEM OVERVIEW</vt:lpstr>
      <vt:lpstr>Problem Overview</vt:lpstr>
      <vt:lpstr>DESCRIPTIVE ANALYTICS</vt:lpstr>
      <vt:lpstr>Continuous Features</vt:lpstr>
      <vt:lpstr>PowerPoint Presentation</vt:lpstr>
      <vt:lpstr>Categorical Features</vt:lpstr>
      <vt:lpstr>DATA PREPROCESSING</vt:lpstr>
      <vt:lpstr>Data Transformation</vt:lpstr>
      <vt:lpstr>Data Transformation</vt:lpstr>
      <vt:lpstr>Principal Component Analysis </vt:lpstr>
      <vt:lpstr>Data Balancing </vt:lpstr>
      <vt:lpstr>RESULTS &amp; MODEL COMPARISION </vt:lpstr>
      <vt:lpstr>Model Comparison</vt:lpstr>
      <vt:lpstr>Results</vt:lpstr>
      <vt:lpstr>Prescriptive Recommendations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Deposit opening classification problem</dc:title>
  <cp:revision>4</cp:revision>
  <dcterms:modified xsi:type="dcterms:W3CDTF">2022-11-17T05:58:24Z</dcterms:modified>
</cp:coreProperties>
</file>